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1" r:id="rId5"/>
    <p:sldId id="262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ABAB"/>
    <a:srgbClr val="60FA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43" d="100"/>
          <a:sy n="43" d="100"/>
        </p:scale>
        <p:origin x="72" y="4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11-Dec-17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11-Dec-17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11-Dec-17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11-Dec-17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11-Dec-17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11-Dec-17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11-Dec-17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11-Dec-17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11-Dec-17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11-Dec-17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11-Dec-17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11-Dec-17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11-Dec-17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11-Dec-17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11-Dec-17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11-Dec-17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11-Dec-17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193183"/>
            <a:ext cx="7766936" cy="862885"/>
          </a:xfrm>
        </p:spPr>
        <p:txBody>
          <a:bodyPr/>
          <a:lstStyle/>
          <a:p>
            <a:pPr algn="ctr"/>
            <a:r>
              <a:rPr lang="en-US" dirty="0" smtClean="0"/>
              <a:t>B2B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1803043"/>
            <a:ext cx="7766936" cy="3344690"/>
          </a:xfrm>
        </p:spPr>
        <p:txBody>
          <a:bodyPr/>
          <a:lstStyle/>
          <a:p>
            <a:pPr algn="l"/>
            <a:r>
              <a:rPr lang="en-US" dirty="0" smtClean="0"/>
              <a:t>Name:</a:t>
            </a:r>
          </a:p>
          <a:p>
            <a:pPr algn="l"/>
            <a:r>
              <a:rPr lang="en-US" dirty="0" smtClean="0"/>
              <a:t>Course Name:</a:t>
            </a:r>
          </a:p>
          <a:p>
            <a:pPr algn="l"/>
            <a:r>
              <a:rPr lang="en-US" dirty="0" smtClean="0"/>
              <a:t>Course Code:</a:t>
            </a:r>
          </a:p>
          <a:p>
            <a:pPr algn="l"/>
            <a:r>
              <a:rPr lang="en-US" dirty="0" smtClean="0"/>
              <a:t>School:</a:t>
            </a:r>
          </a:p>
          <a:p>
            <a:pPr algn="l"/>
            <a:r>
              <a:rPr lang="en-US" dirty="0" smtClean="0"/>
              <a:t>Professor:</a:t>
            </a:r>
          </a:p>
          <a:p>
            <a:pPr algn="l"/>
            <a:r>
              <a:rPr lang="en-US" dirty="0" smtClean="0"/>
              <a:t>Date: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75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0062"/>
            <a:ext cx="8596668" cy="772737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Introduction  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070517"/>
            <a:ext cx="10652305" cy="54640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	Ingram </a:t>
            </a:r>
            <a:r>
              <a:rPr lang="en-US" sz="2400" dirty="0"/>
              <a:t>Micro is a Chinese-owned company, which deals with information technology products such as television sets. The company headquarters are situated in </a:t>
            </a:r>
            <a:r>
              <a:rPr lang="en-US" sz="2400" dirty="0" smtClean="0"/>
              <a:t>California.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2927" y="2772240"/>
            <a:ext cx="5162550" cy="376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455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0"/>
            <a:ext cx="8596668" cy="959005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7030A0"/>
                </a:solidFill>
              </a:rPr>
              <a:t>2 by 2 SWOT Analysis 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425" y="646772"/>
            <a:ext cx="11452145" cy="62112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b="1" dirty="0" smtClean="0"/>
              <a:t>Strengths </a:t>
            </a:r>
          </a:p>
          <a:p>
            <a:pPr marL="457200" indent="-457200">
              <a:buAutoNum type="arabicPeriod"/>
            </a:pPr>
            <a:r>
              <a:rPr lang="en-US" sz="1600" dirty="0" smtClean="0"/>
              <a:t>T</a:t>
            </a:r>
            <a:r>
              <a:rPr lang="en-US" sz="1600" dirty="0" smtClean="0"/>
              <a:t>echnological </a:t>
            </a:r>
            <a:r>
              <a:rPr lang="en-US" sz="1600" dirty="0"/>
              <a:t>capabilities to meet its objectives as well of the customer needs (Business</a:t>
            </a:r>
            <a:r>
              <a:rPr lang="en-US" sz="1600" dirty="0" smtClean="0"/>
              <a:t>)</a:t>
            </a:r>
          </a:p>
          <a:p>
            <a:pPr marL="457200" indent="-457200">
              <a:buAutoNum type="arabicPeriod"/>
            </a:pPr>
            <a:r>
              <a:rPr lang="en-US" sz="1600" dirty="0"/>
              <a:t>S</a:t>
            </a:r>
            <a:r>
              <a:rPr lang="en-US" sz="1600" dirty="0" smtClean="0"/>
              <a:t>trong </a:t>
            </a:r>
            <a:r>
              <a:rPr lang="en-US" sz="1600" dirty="0"/>
              <a:t>employee base </a:t>
            </a:r>
            <a:endParaRPr lang="en-US" sz="1600" dirty="0" smtClean="0"/>
          </a:p>
          <a:p>
            <a:pPr marL="457200" indent="-457200">
              <a:buAutoNum type="arabicPeriod"/>
            </a:pPr>
            <a:r>
              <a:rPr lang="en-US" sz="1600" dirty="0"/>
              <a:t>Improved profitability </a:t>
            </a:r>
            <a:endParaRPr lang="en-US" sz="1600" dirty="0" smtClean="0"/>
          </a:p>
          <a:p>
            <a:pPr marL="457200" indent="-457200">
              <a:buAutoNum type="arabicPeriod"/>
            </a:pPr>
            <a:r>
              <a:rPr lang="en-US" sz="1600" dirty="0" smtClean="0"/>
              <a:t>Market competitiveness </a:t>
            </a:r>
          </a:p>
          <a:p>
            <a:pPr marL="0" indent="0">
              <a:buNone/>
            </a:pPr>
            <a:r>
              <a:rPr lang="en-US" sz="1600" b="1" dirty="0" smtClean="0"/>
              <a:t>Weakness</a:t>
            </a:r>
          </a:p>
          <a:p>
            <a:pPr marL="457200" indent="-457200">
              <a:buAutoNum type="arabicPeriod"/>
            </a:pPr>
            <a:r>
              <a:rPr lang="en-US" sz="1600" dirty="0" smtClean="0"/>
              <a:t>Financial challenges </a:t>
            </a:r>
          </a:p>
          <a:p>
            <a:pPr marL="457200" indent="-457200">
              <a:buAutoNum type="arabicPeriod"/>
            </a:pPr>
            <a:r>
              <a:rPr lang="en-US" sz="1600" dirty="0"/>
              <a:t>Overdependence on third party services </a:t>
            </a:r>
            <a:endParaRPr lang="en-US" sz="1600" dirty="0" smtClean="0"/>
          </a:p>
          <a:p>
            <a:pPr marL="457200" indent="-457200">
              <a:buAutoNum type="arabicPeriod"/>
            </a:pPr>
            <a:r>
              <a:rPr lang="en-US" sz="1600" dirty="0"/>
              <a:t>Ingram Micro has many lawsuits and pending actions against the </a:t>
            </a:r>
            <a:r>
              <a:rPr lang="en-US" sz="1600" dirty="0" smtClean="0"/>
              <a:t>company</a:t>
            </a:r>
          </a:p>
          <a:p>
            <a:pPr marL="0" indent="0">
              <a:buNone/>
            </a:pPr>
            <a:r>
              <a:rPr lang="en-US" sz="1600" b="1" dirty="0" smtClean="0"/>
              <a:t>Opportunity </a:t>
            </a:r>
          </a:p>
          <a:p>
            <a:pPr marL="457200" indent="-457200">
              <a:buAutoNum type="arabicPeriod"/>
            </a:pPr>
            <a:r>
              <a:rPr lang="en-US" sz="1600" dirty="0" smtClean="0"/>
              <a:t>Connectivity </a:t>
            </a:r>
            <a:r>
              <a:rPr lang="en-US" sz="1600" dirty="0"/>
              <a:t>and </a:t>
            </a:r>
            <a:r>
              <a:rPr lang="en-US" sz="1600" dirty="0" smtClean="0"/>
              <a:t>integration</a:t>
            </a:r>
          </a:p>
          <a:p>
            <a:pPr marL="457200" indent="-457200">
              <a:buAutoNum type="arabicPeriod"/>
            </a:pPr>
            <a:r>
              <a:rPr lang="en-US" sz="1600" dirty="0"/>
              <a:t>I</a:t>
            </a:r>
            <a:r>
              <a:rPr lang="en-US" sz="1600" dirty="0" smtClean="0"/>
              <a:t>ntegration </a:t>
            </a:r>
            <a:r>
              <a:rPr lang="en-US" sz="1600" dirty="0"/>
              <a:t>to a merchant </a:t>
            </a:r>
            <a:r>
              <a:rPr lang="en-US" sz="1600" dirty="0" smtClean="0"/>
              <a:t>ERP</a:t>
            </a:r>
          </a:p>
          <a:p>
            <a:pPr marL="457200" indent="-457200">
              <a:buAutoNum type="arabicPeriod"/>
            </a:pPr>
            <a:r>
              <a:rPr lang="en-US" sz="1600" dirty="0"/>
              <a:t>R</a:t>
            </a:r>
            <a:r>
              <a:rPr lang="en-US" sz="1600" dirty="0" smtClean="0"/>
              <a:t>everse </a:t>
            </a:r>
            <a:r>
              <a:rPr lang="en-US" sz="1600" dirty="0"/>
              <a:t>logistics </a:t>
            </a:r>
            <a:endParaRPr lang="en-US" sz="1600" dirty="0" smtClean="0"/>
          </a:p>
          <a:p>
            <a:pPr marL="457200" indent="-457200">
              <a:buAutoNum type="arabicPeriod"/>
            </a:pPr>
            <a:r>
              <a:rPr lang="en-US" sz="1600" dirty="0"/>
              <a:t>G</a:t>
            </a:r>
            <a:r>
              <a:rPr lang="en-US" sz="1600" dirty="0" smtClean="0"/>
              <a:t>rowth </a:t>
            </a:r>
            <a:r>
              <a:rPr lang="en-US" sz="1600" dirty="0"/>
              <a:t>in strategic acquisition, distribution channels, and service to its customers </a:t>
            </a:r>
            <a:endParaRPr lang="en-US" sz="1600" dirty="0" smtClean="0"/>
          </a:p>
          <a:p>
            <a:pPr marL="0" indent="0">
              <a:buNone/>
            </a:pPr>
            <a:r>
              <a:rPr lang="en-US" sz="1600" b="1" dirty="0" smtClean="0"/>
              <a:t>Threats </a:t>
            </a:r>
          </a:p>
          <a:p>
            <a:pPr marL="0" indent="0">
              <a:buNone/>
            </a:pPr>
            <a:r>
              <a:rPr lang="en-US" sz="1600" b="1" dirty="0" smtClean="0"/>
              <a:t>1. </a:t>
            </a:r>
            <a:r>
              <a:rPr lang="en-US" sz="1600" dirty="0"/>
              <a:t>I</a:t>
            </a:r>
            <a:r>
              <a:rPr lang="en-US" sz="1600" dirty="0" smtClean="0"/>
              <a:t>ntense </a:t>
            </a:r>
            <a:r>
              <a:rPr lang="en-US" sz="1600" dirty="0"/>
              <a:t>competition from its rivals</a:t>
            </a:r>
            <a:endParaRPr lang="en-US" sz="1600" b="1" dirty="0" smtClean="0"/>
          </a:p>
        </p:txBody>
      </p:sp>
    </p:spTree>
    <p:extLst>
      <p:ext uri="{BB962C8B-B14F-4D97-AF65-F5344CB8AC3E}">
        <p14:creationId xmlns:p14="http://schemas.microsoft.com/office/powerpoint/2010/main" val="490206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0"/>
            <a:ext cx="8596668" cy="959005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Assessment and Analysis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721" y="736600"/>
            <a:ext cx="11418849" cy="6121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	The </a:t>
            </a:r>
            <a:r>
              <a:rPr lang="en-US" sz="2000" dirty="0">
                <a:latin typeface="Andalus" panose="02020603050405020304" pitchFamily="18" charset="-78"/>
                <a:cs typeface="Andalus" panose="02020603050405020304" pitchFamily="18" charset="-78"/>
              </a:rPr>
              <a:t>company </a:t>
            </a:r>
            <a:r>
              <a:rPr lang="en-US" sz="2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uses competitive </a:t>
            </a:r>
            <a:r>
              <a:rPr lang="en-US" sz="2000" dirty="0">
                <a:latin typeface="Andalus" panose="02020603050405020304" pitchFamily="18" charset="-78"/>
                <a:cs typeface="Andalus" panose="02020603050405020304" pitchFamily="18" charset="-78"/>
              </a:rPr>
              <a:t>marketing strategies that enhance its business to thrive in the market of consumer electronics. The target market that Ingram looks at is the electronic consumer market</a:t>
            </a:r>
            <a:r>
              <a:rPr lang="en-US" sz="2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.</a:t>
            </a:r>
          </a:p>
          <a:p>
            <a:pPr marL="0" indent="0">
              <a:buNone/>
            </a:pPr>
            <a:r>
              <a:rPr lang="en-US" sz="20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The </a:t>
            </a:r>
            <a:r>
              <a:rPr lang="en-US" sz="2000" b="1" dirty="0">
                <a:latin typeface="Andalus" panose="02020603050405020304" pitchFamily="18" charset="-78"/>
                <a:cs typeface="Andalus" panose="02020603050405020304" pitchFamily="18" charset="-78"/>
              </a:rPr>
              <a:t>first stage</a:t>
            </a:r>
            <a:r>
              <a:rPr lang="en-US" sz="2000" dirty="0"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endParaRPr lang="en-US" sz="2000" dirty="0" smtClean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0" indent="0">
              <a:buNone/>
            </a:pPr>
            <a:r>
              <a:rPr lang="en-US" sz="2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Ingram </a:t>
            </a:r>
            <a:r>
              <a:rPr lang="en-US" sz="2000" dirty="0">
                <a:latin typeface="Andalus" panose="02020603050405020304" pitchFamily="18" charset="-78"/>
                <a:cs typeface="Andalus" panose="02020603050405020304" pitchFamily="18" charset="-78"/>
              </a:rPr>
              <a:t>Micro uses </a:t>
            </a:r>
            <a:r>
              <a:rPr lang="en-US" sz="2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the </a:t>
            </a:r>
            <a:r>
              <a:rPr lang="en-US" sz="2000" dirty="0">
                <a:latin typeface="Andalus" panose="02020603050405020304" pitchFamily="18" charset="-78"/>
                <a:cs typeface="Andalus" panose="02020603050405020304" pitchFamily="18" charset="-78"/>
              </a:rPr>
              <a:t>Enterprise resource Planning (ERP). </a:t>
            </a:r>
            <a:endParaRPr lang="en-US" sz="2000" dirty="0" smtClean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0" indent="0">
              <a:buNone/>
            </a:pPr>
            <a:r>
              <a:rPr lang="en-US" sz="2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It uses integrated </a:t>
            </a:r>
            <a:r>
              <a:rPr lang="en-US" sz="2000" dirty="0">
                <a:latin typeface="Andalus" panose="02020603050405020304" pitchFamily="18" charset="-78"/>
                <a:cs typeface="Andalus" panose="02020603050405020304" pitchFamily="18" charset="-78"/>
              </a:rPr>
              <a:t>systems </a:t>
            </a:r>
            <a:r>
              <a:rPr lang="en-US" sz="2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The </a:t>
            </a:r>
            <a:r>
              <a:rPr lang="en-US" sz="2000" dirty="0">
                <a:latin typeface="Andalus" panose="02020603050405020304" pitchFamily="18" charset="-78"/>
                <a:cs typeface="Andalus" panose="02020603050405020304" pitchFamily="18" charset="-78"/>
              </a:rPr>
              <a:t>system also gives the company the power to manage other activities involved such as marketing and </a:t>
            </a:r>
            <a:r>
              <a:rPr lang="en-US" sz="2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advertising</a:t>
            </a:r>
          </a:p>
          <a:p>
            <a:pPr marL="0" indent="0">
              <a:buNone/>
            </a:pPr>
            <a:r>
              <a:rPr lang="en-US" sz="20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The </a:t>
            </a:r>
            <a:r>
              <a:rPr lang="en-US" sz="2000" b="1" dirty="0">
                <a:latin typeface="Andalus" panose="02020603050405020304" pitchFamily="18" charset="-78"/>
                <a:cs typeface="Andalus" panose="02020603050405020304" pitchFamily="18" charset="-78"/>
              </a:rPr>
              <a:t>second </a:t>
            </a:r>
            <a:r>
              <a:rPr lang="en-US" sz="20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stage </a:t>
            </a:r>
          </a:p>
          <a:p>
            <a:pPr marL="0" indent="0">
              <a:buNone/>
            </a:pPr>
            <a:r>
              <a:rPr lang="en-US" sz="2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Ingram </a:t>
            </a:r>
            <a:r>
              <a:rPr lang="en-US" sz="2000" dirty="0">
                <a:latin typeface="Andalus" panose="02020603050405020304" pitchFamily="18" charset="-78"/>
                <a:cs typeface="Andalus" panose="02020603050405020304" pitchFamily="18" charset="-78"/>
              </a:rPr>
              <a:t>uses is the transport management system (TMS) to enhance </a:t>
            </a:r>
            <a:r>
              <a:rPr lang="en-US" sz="2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delivery. </a:t>
            </a:r>
            <a:endParaRPr lang="en-US" sz="2000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0" indent="0">
              <a:buNone/>
            </a:pPr>
            <a:r>
              <a:rPr lang="en-US" sz="2000" b="1" dirty="0">
                <a:latin typeface="Andalus" panose="02020603050405020304" pitchFamily="18" charset="-78"/>
                <a:cs typeface="Andalus" panose="02020603050405020304" pitchFamily="18" charset="-78"/>
              </a:rPr>
              <a:t>The third </a:t>
            </a:r>
            <a:r>
              <a:rPr lang="en-US" sz="20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stage </a:t>
            </a:r>
          </a:p>
          <a:p>
            <a:pPr marL="0" indent="0">
              <a:buNone/>
            </a:pPr>
            <a:r>
              <a:rPr lang="en-US" sz="2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Warehouse </a:t>
            </a:r>
            <a:r>
              <a:rPr lang="en-US" sz="2000" dirty="0">
                <a:latin typeface="Andalus" panose="02020603050405020304" pitchFamily="18" charset="-78"/>
                <a:cs typeface="Andalus" panose="02020603050405020304" pitchFamily="18" charset="-78"/>
              </a:rPr>
              <a:t>management system (WMS) </a:t>
            </a:r>
            <a:r>
              <a:rPr lang="en-US" sz="2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offers </a:t>
            </a:r>
            <a:r>
              <a:rPr lang="en-US" sz="2000" dirty="0">
                <a:latin typeface="Andalus" panose="02020603050405020304" pitchFamily="18" charset="-78"/>
                <a:cs typeface="Andalus" panose="02020603050405020304" pitchFamily="18" charset="-78"/>
              </a:rPr>
              <a:t>time solutions for managing </a:t>
            </a:r>
            <a:r>
              <a:rPr lang="en-US" sz="2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inventories.</a:t>
            </a:r>
          </a:p>
          <a:p>
            <a:pPr marL="0" indent="0">
              <a:buNone/>
            </a:pPr>
            <a:r>
              <a:rPr lang="en-US" sz="2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sz="20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The </a:t>
            </a:r>
            <a:r>
              <a:rPr lang="en-US" sz="2000" b="1" dirty="0">
                <a:latin typeface="Andalus" panose="02020603050405020304" pitchFamily="18" charset="-78"/>
                <a:cs typeface="Andalus" panose="02020603050405020304" pitchFamily="18" charset="-78"/>
              </a:rPr>
              <a:t>forth level</a:t>
            </a:r>
            <a:r>
              <a:rPr lang="en-US" sz="2000" dirty="0"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endParaRPr lang="en-US" sz="2000" dirty="0" smtClean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0" indent="0">
              <a:buNone/>
            </a:pPr>
            <a:r>
              <a:rPr lang="en-US" sz="2000" dirty="0">
                <a:latin typeface="Andalus" panose="02020603050405020304" pitchFamily="18" charset="-78"/>
                <a:cs typeface="Andalus" panose="02020603050405020304" pitchFamily="18" charset="-78"/>
              </a:rPr>
              <a:t>P</a:t>
            </a:r>
            <a:r>
              <a:rPr lang="en-US" sz="2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ersonalized </a:t>
            </a:r>
            <a:r>
              <a:rPr lang="en-US" sz="2000" dirty="0">
                <a:latin typeface="Andalus" panose="02020603050405020304" pitchFamily="18" charset="-78"/>
                <a:cs typeface="Andalus" panose="02020603050405020304" pitchFamily="18" charset="-78"/>
              </a:rPr>
              <a:t>delivery of the product to the customer. </a:t>
            </a:r>
            <a:endParaRPr lang="en-US" sz="2000" dirty="0" smtClean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0" indent="0">
              <a:buNone/>
            </a:pPr>
            <a:r>
              <a:rPr lang="en-US" sz="2000" dirty="0">
                <a:latin typeface="Andalus" panose="02020603050405020304" pitchFamily="18" charset="-78"/>
                <a:cs typeface="Andalus" panose="02020603050405020304" pitchFamily="18" charset="-78"/>
              </a:rPr>
              <a:t> </a:t>
            </a:r>
          </a:p>
          <a:p>
            <a:pPr marL="0" indent="0">
              <a:buNone/>
            </a:pPr>
            <a:r>
              <a:rPr lang="en-US" sz="2000" dirty="0">
                <a:latin typeface="Andalus" panose="02020603050405020304" pitchFamily="18" charset="-78"/>
                <a:cs typeface="Andalus" panose="02020603050405020304" pitchFamily="18" charset="-78"/>
              </a:rPr>
              <a:t> </a:t>
            </a:r>
          </a:p>
          <a:p>
            <a:pPr marL="0" indent="0">
              <a:buNone/>
            </a:pPr>
            <a:r>
              <a:rPr lang="en-US" sz="2000" dirty="0">
                <a:latin typeface="Andalus" panose="02020603050405020304" pitchFamily="18" charset="-78"/>
                <a:cs typeface="Andalus" panose="02020603050405020304" pitchFamily="18" charset="-78"/>
              </a:rPr>
              <a:t> </a:t>
            </a:r>
          </a:p>
          <a:p>
            <a:pPr marL="0" indent="0">
              <a:buNone/>
            </a:pPr>
            <a:r>
              <a:rPr lang="en-US" sz="2000" dirty="0">
                <a:latin typeface="Andalus" panose="02020603050405020304" pitchFamily="18" charset="-78"/>
                <a:cs typeface="Andalus" panose="02020603050405020304" pitchFamily="18" charset="-78"/>
              </a:rPr>
              <a:t> </a:t>
            </a:r>
          </a:p>
          <a:p>
            <a:pPr marL="0" indent="0">
              <a:buNone/>
            </a:pPr>
            <a:r>
              <a:rPr lang="en-US" sz="2000" dirty="0">
                <a:latin typeface="Andalus" panose="02020603050405020304" pitchFamily="18" charset="-78"/>
                <a:cs typeface="Andalus" panose="02020603050405020304" pitchFamily="18" charset="-78"/>
              </a:rPr>
              <a:t> </a:t>
            </a:r>
          </a:p>
          <a:p>
            <a:pPr marL="0" indent="0">
              <a:buNone/>
            </a:pPr>
            <a:endParaRPr lang="en-US" sz="2000" dirty="0" smtClean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320055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0"/>
            <a:ext cx="8596668" cy="579549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</a:rPr>
              <a:t>References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721" y="1043189"/>
            <a:ext cx="11418849" cy="5061398"/>
          </a:xfrm>
        </p:spPr>
        <p:txBody>
          <a:bodyPr>
            <a:normAutofit/>
          </a:bodyPr>
          <a:lstStyle/>
          <a:p>
            <a:pPr marL="0" indent="-457200">
              <a:buNone/>
            </a:pPr>
            <a:r>
              <a:rPr lang="en-US" sz="2000" i="1" dirty="0"/>
              <a:t>B2B Marketing Magazine</a:t>
            </a:r>
            <a:r>
              <a:rPr lang="en-US" sz="2000" dirty="0"/>
              <a:t>. (</a:t>
            </a:r>
            <a:r>
              <a:rPr lang="en-US" sz="2000" dirty="0" err="1"/>
              <a:t>n.d.</a:t>
            </a:r>
            <a:r>
              <a:rPr lang="en-US" sz="2000" dirty="0"/>
              <a:t>). United Kingdom: Silver Bullet Publishing Limited.</a:t>
            </a:r>
          </a:p>
          <a:p>
            <a:pPr marL="0" indent="-457200">
              <a:buNone/>
            </a:pPr>
            <a:r>
              <a:rPr lang="en-US" sz="2000" dirty="0"/>
              <a:t>Creative Educational Video, Inc., &amp; Insight Media (Firm). (2016). </a:t>
            </a:r>
            <a:r>
              <a:rPr lang="en-US" sz="2000" i="1" dirty="0"/>
              <a:t>SWOT analysis</a:t>
            </a:r>
            <a:r>
              <a:rPr lang="en-US" sz="2000" dirty="0"/>
              <a:t>. Lubbock, Tex.: </a:t>
            </a:r>
            <a:r>
              <a:rPr lang="en-US" sz="2000" dirty="0" smtClean="0"/>
              <a:t>	CEV </a:t>
            </a:r>
            <a:r>
              <a:rPr lang="en-US" sz="2000" dirty="0"/>
              <a:t>Multimedia.</a:t>
            </a:r>
          </a:p>
          <a:p>
            <a:pPr marL="0" indent="-457200">
              <a:buNone/>
            </a:pPr>
            <a:r>
              <a:rPr lang="en-US" sz="2000" dirty="0" err="1"/>
              <a:t>Datamonitor</a:t>
            </a:r>
            <a:r>
              <a:rPr lang="en-US" sz="2000" dirty="0"/>
              <a:t> (Firm). (2011). </a:t>
            </a:r>
            <a:r>
              <a:rPr lang="en-US" sz="2000" i="1" dirty="0"/>
              <a:t>Ingram Micro Inc</a:t>
            </a:r>
            <a:r>
              <a:rPr lang="en-US" sz="2000" dirty="0"/>
              <a:t>. New York, NY: </a:t>
            </a:r>
            <a:r>
              <a:rPr lang="en-US" sz="2000" dirty="0" err="1"/>
              <a:t>Datamonitor</a:t>
            </a:r>
            <a:r>
              <a:rPr lang="en-US" sz="2000" dirty="0"/>
              <a:t>.</a:t>
            </a:r>
          </a:p>
          <a:p>
            <a:pPr marL="0" indent="-457200">
              <a:buNone/>
            </a:pPr>
            <a:r>
              <a:rPr lang="en-US" sz="2000" dirty="0" smtClean="0"/>
              <a:t>	Friedman</a:t>
            </a:r>
            <a:r>
              <a:rPr lang="en-US" sz="2000" dirty="0"/>
              <a:t>, M. (2011). </a:t>
            </a:r>
            <a:r>
              <a:rPr lang="en-US" sz="2000" i="1" dirty="0"/>
              <a:t>Understanding B2B</a:t>
            </a:r>
            <a:r>
              <a:rPr lang="en-US" sz="2000" dirty="0"/>
              <a:t>. Chicago, IL: Dearborn Trade.</a:t>
            </a:r>
          </a:p>
          <a:p>
            <a:pPr marL="0" indent="-457200">
              <a:buNone/>
            </a:pPr>
            <a:r>
              <a:rPr lang="en-US" sz="2000" dirty="0"/>
              <a:t>Harwood, S. (2013). </a:t>
            </a:r>
            <a:r>
              <a:rPr lang="en-US" sz="2000" i="1" dirty="0"/>
              <a:t>ERP: The implementation cycle</a:t>
            </a:r>
            <a:r>
              <a:rPr lang="en-US" sz="2000" dirty="0"/>
              <a:t>. Oxford (UK: Butterworth-Heinemann.</a:t>
            </a:r>
          </a:p>
          <a:p>
            <a:pPr marL="0" indent="-457200">
              <a:buNone/>
            </a:pPr>
            <a:r>
              <a:rPr lang="en-US" sz="2000" dirty="0"/>
              <a:t>Hutt, M. D., &amp; </a:t>
            </a:r>
            <a:r>
              <a:rPr lang="en-US" sz="2000" dirty="0" err="1"/>
              <a:t>Speh</a:t>
            </a:r>
            <a:r>
              <a:rPr lang="en-US" sz="2000" dirty="0"/>
              <a:t>, T. W. (2013). </a:t>
            </a:r>
            <a:r>
              <a:rPr lang="en-US" sz="2000" i="1" dirty="0"/>
              <a:t>Business marketing management: B2B</a:t>
            </a:r>
            <a:r>
              <a:rPr lang="en-US" sz="2000" dirty="0"/>
              <a:t>. Australia: </a:t>
            </a:r>
            <a:r>
              <a:rPr lang="en-US" sz="2000" dirty="0" smtClean="0"/>
              <a:t>South-	Western</a:t>
            </a:r>
            <a:r>
              <a:rPr lang="en-US" sz="2000" dirty="0"/>
              <a:t>, </a:t>
            </a:r>
            <a:r>
              <a:rPr lang="en-US" sz="2000" dirty="0" err="1"/>
              <a:t>Cengage</a:t>
            </a:r>
            <a:r>
              <a:rPr lang="en-US" sz="2000" dirty="0"/>
              <a:t> Learning.</a:t>
            </a:r>
          </a:p>
          <a:p>
            <a:pPr marL="0" indent="-457200">
              <a:buNone/>
            </a:pPr>
            <a:r>
              <a:rPr lang="en-US" sz="2000" dirty="0" err="1"/>
              <a:t>Mannings</a:t>
            </a:r>
            <a:r>
              <a:rPr lang="en-US" sz="2000" dirty="0"/>
              <a:t>, R. (2012). </a:t>
            </a:r>
            <a:r>
              <a:rPr lang="en-US" sz="2000" i="1" dirty="0"/>
              <a:t>Ubiquitous positioning</a:t>
            </a:r>
            <a:r>
              <a:rPr lang="en-US" sz="2000" dirty="0"/>
              <a:t>. Boston: </a:t>
            </a:r>
            <a:r>
              <a:rPr lang="en-US" sz="2000" dirty="0" err="1"/>
              <a:t>Artech</a:t>
            </a:r>
            <a:r>
              <a:rPr lang="en-US" sz="2000" dirty="0"/>
              <a:t> House.</a:t>
            </a:r>
          </a:p>
          <a:p>
            <a:pPr marL="0" indent="-457200">
              <a:buNone/>
            </a:pPr>
            <a:endParaRPr lang="en-US" sz="2000" dirty="0" smtClean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5376575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205</TotalTime>
  <Words>129</Words>
  <Application>Microsoft Office PowerPoint</Application>
  <PresentationFormat>Widescreen</PresentationFormat>
  <Paragraphs>50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Andalus</vt:lpstr>
      <vt:lpstr>Arial</vt:lpstr>
      <vt:lpstr>Trebuchet MS</vt:lpstr>
      <vt:lpstr>Wingdings 3</vt:lpstr>
      <vt:lpstr>Facet</vt:lpstr>
      <vt:lpstr>B2B</vt:lpstr>
      <vt:lpstr>Introduction  </vt:lpstr>
      <vt:lpstr>2 by 2 SWOT Analysis </vt:lpstr>
      <vt:lpstr>Assessment and Analysis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STUDENT STRESS</dc:title>
  <dc:creator>mwololo samuel</dc:creator>
  <cp:lastModifiedBy>mwololo samuel</cp:lastModifiedBy>
  <cp:revision>25</cp:revision>
  <dcterms:created xsi:type="dcterms:W3CDTF">2017-11-16T16:45:46Z</dcterms:created>
  <dcterms:modified xsi:type="dcterms:W3CDTF">2017-12-11T03:58:36Z</dcterms:modified>
</cp:coreProperties>
</file>